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pn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jpe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104" d="100"/>
          <a:sy n="10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image" Target="../media/image5.png"/><Relationship Id="rId2" Type="http://schemas.openxmlformats.org/officeDocument/2006/relationships/image" Target="../media/image6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g"/><Relationship Id="rId1" Type="http://schemas.openxmlformats.org/officeDocument/2006/relationships/image" Target="../media/image9.png"/><Relationship Id="rId2" Type="http://schemas.openxmlformats.org/officeDocument/2006/relationships/image" Target="../media/image1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image" Target="../media/image5.png"/><Relationship Id="rId2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g"/><Relationship Id="rId1" Type="http://schemas.openxmlformats.org/officeDocument/2006/relationships/image" Target="../media/image9.png"/><Relationship Id="rId2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9C1E8-C0FC-4349-AF52-EDCBAA6C2DE5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</dgm:pt>
    <dgm:pt modelId="{63DFF211-2806-4A96-802F-F3B285350EB2}">
      <dgm:prSet phldrT="[Texto]"/>
      <dgm:spPr>
        <a:ln>
          <a:solidFill>
            <a:srgbClr val="FF0000"/>
          </a:solidFill>
        </a:ln>
      </dgm:spPr>
      <dgm:t>
        <a:bodyPr/>
        <a:lstStyle/>
        <a:p>
          <a:r>
            <a:rPr lang="es-MX" b="1" dirty="0" smtClean="0"/>
            <a:t>Características farmacocinéticas y del mecanismo de acción diferenciales de los distintos betabloqueantes, con impacto en el uso clínico</a:t>
          </a:r>
          <a:endParaRPr lang="es-AR" dirty="0"/>
        </a:p>
      </dgm:t>
    </dgm:pt>
    <dgm:pt modelId="{ECE01306-8D9D-43F3-8FB2-F838A59EF4A2}" type="parTrans" cxnId="{6FB66A42-327F-45E0-8D60-B1E16732C7B1}">
      <dgm:prSet/>
      <dgm:spPr/>
      <dgm:t>
        <a:bodyPr/>
        <a:lstStyle/>
        <a:p>
          <a:endParaRPr lang="es-AR"/>
        </a:p>
      </dgm:t>
    </dgm:pt>
    <dgm:pt modelId="{345038D8-B241-40EE-B0EA-A088655322A4}" type="sibTrans" cxnId="{6FB66A42-327F-45E0-8D60-B1E16732C7B1}">
      <dgm:prSet/>
      <dgm:spPr/>
      <dgm:t>
        <a:bodyPr/>
        <a:lstStyle/>
        <a:p>
          <a:endParaRPr lang="es-AR"/>
        </a:p>
      </dgm:t>
    </dgm:pt>
    <dgm:pt modelId="{785C3591-56DA-4A17-9466-BA028349C275}">
      <dgm:prSet phldrT="[Texto]"/>
      <dgm:spPr>
        <a:ln>
          <a:solidFill>
            <a:srgbClr val="FF0000"/>
          </a:solidFill>
        </a:ln>
      </dgm:spPr>
      <dgm:t>
        <a:bodyPr/>
        <a:lstStyle/>
        <a:p>
          <a:r>
            <a:rPr lang="es-MX" b="1" dirty="0" smtClean="0"/>
            <a:t>Efectos de los distintos betabloqueantes sobre el daño de órganos blanco en hipertensos: renal, cardíaco, vascular y cerebral</a:t>
          </a:r>
          <a:endParaRPr lang="es-AR" dirty="0"/>
        </a:p>
      </dgm:t>
    </dgm:pt>
    <dgm:pt modelId="{D9C53579-0E7A-41D1-896A-25430C78AF50}" type="parTrans" cxnId="{B62A16ED-6EDA-47A4-81B5-4F29321FC766}">
      <dgm:prSet/>
      <dgm:spPr/>
      <dgm:t>
        <a:bodyPr/>
        <a:lstStyle/>
        <a:p>
          <a:endParaRPr lang="es-AR"/>
        </a:p>
      </dgm:t>
    </dgm:pt>
    <dgm:pt modelId="{A6F9C296-EA5B-4576-9FA1-D78BE4DBACB4}" type="sibTrans" cxnId="{B62A16ED-6EDA-47A4-81B5-4F29321FC766}">
      <dgm:prSet/>
      <dgm:spPr/>
      <dgm:t>
        <a:bodyPr/>
        <a:lstStyle/>
        <a:p>
          <a:endParaRPr lang="es-AR"/>
        </a:p>
      </dgm:t>
    </dgm:pt>
    <dgm:pt modelId="{84791183-6623-4EAA-B08B-8D39051D92EA}">
      <dgm:prSet phldrT="[Texto]"/>
      <dgm:spPr>
        <a:ln>
          <a:solidFill>
            <a:srgbClr val="FF0000"/>
          </a:solidFill>
        </a:ln>
      </dgm:spPr>
      <dgm:t>
        <a:bodyPr/>
        <a:lstStyle/>
        <a:p>
          <a:r>
            <a:rPr lang="es-MX" b="1" dirty="0" smtClean="0"/>
            <a:t>Acciones pleiotrópicas de los betabloqueantes. Efectos metabólicos y hormonales. Diferencias entre nuevos y viejos fármacos. Efectos hemodinámicos de los betabloqueantes</a:t>
          </a:r>
          <a:endParaRPr lang="es-AR" dirty="0"/>
        </a:p>
      </dgm:t>
    </dgm:pt>
    <dgm:pt modelId="{BFF5BD0A-2B5E-4A7E-9756-FD535577A0FC}" type="parTrans" cxnId="{1B64B06C-377C-466D-9724-FB966F71DFBA}">
      <dgm:prSet/>
      <dgm:spPr/>
      <dgm:t>
        <a:bodyPr/>
        <a:lstStyle/>
        <a:p>
          <a:endParaRPr lang="es-AR"/>
        </a:p>
      </dgm:t>
    </dgm:pt>
    <dgm:pt modelId="{BDD98DC0-982D-4C13-B7A3-345988B11F4B}" type="sibTrans" cxnId="{1B64B06C-377C-466D-9724-FB966F71DFBA}">
      <dgm:prSet/>
      <dgm:spPr/>
      <dgm:t>
        <a:bodyPr/>
        <a:lstStyle/>
        <a:p>
          <a:endParaRPr lang="es-AR"/>
        </a:p>
      </dgm:t>
    </dgm:pt>
    <dgm:pt modelId="{7D0A6A2C-2F8B-4CD0-92D6-985FFFE951AD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s-MX" b="1" smtClean="0"/>
            <a:t>Efectos adversos. Diferencias entre nuevos y viejos betabloqueantes. Betabloqueantes y ejercicio físico. Betabloqueantes y disfunción sexual</a:t>
          </a:r>
          <a:endParaRPr lang="es-AR"/>
        </a:p>
      </dgm:t>
    </dgm:pt>
    <dgm:pt modelId="{E1C5D8E8-C15A-4F6C-BBD6-D15D985DBF13}" type="parTrans" cxnId="{60878CEB-4815-4012-84E5-B7041DE21D4C}">
      <dgm:prSet/>
      <dgm:spPr/>
      <dgm:t>
        <a:bodyPr/>
        <a:lstStyle/>
        <a:p>
          <a:endParaRPr lang="es-AR"/>
        </a:p>
      </dgm:t>
    </dgm:pt>
    <dgm:pt modelId="{1A7A4EBE-C4B5-4197-9348-C6CB632A706A}" type="sibTrans" cxnId="{60878CEB-4815-4012-84E5-B7041DE21D4C}">
      <dgm:prSet/>
      <dgm:spPr/>
      <dgm:t>
        <a:bodyPr/>
        <a:lstStyle/>
        <a:p>
          <a:endParaRPr lang="es-AR"/>
        </a:p>
      </dgm:t>
    </dgm:pt>
    <dgm:pt modelId="{120013E3-42E0-4C6E-BDAA-35CAD45C4209}" type="pres">
      <dgm:prSet presAssocID="{3FC9C1E8-C0FC-4349-AF52-EDCBAA6C2DE5}" presName="linearFlow" presStyleCnt="0">
        <dgm:presLayoutVars>
          <dgm:dir/>
          <dgm:resizeHandles val="exact"/>
        </dgm:presLayoutVars>
      </dgm:prSet>
      <dgm:spPr/>
    </dgm:pt>
    <dgm:pt modelId="{62089403-E473-4A45-AB53-90ABB8FD14ED}" type="pres">
      <dgm:prSet presAssocID="{63DFF211-2806-4A96-802F-F3B285350EB2}" presName="composite" presStyleCnt="0"/>
      <dgm:spPr/>
    </dgm:pt>
    <dgm:pt modelId="{AA736BCC-D0B5-4546-A291-F1F83E49067A}" type="pres">
      <dgm:prSet presAssocID="{63DFF211-2806-4A96-802F-F3B285350EB2}" presName="imgShp" presStyleLbl="fgImgPlace1" presStyleIdx="0" presStyleCnt="4" custLinFactNeighborX="-679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FF0000"/>
          </a:solidFill>
        </a:ln>
      </dgm:spPr>
    </dgm:pt>
    <dgm:pt modelId="{3C7C8CC4-908A-419B-9672-5D997314188F}" type="pres">
      <dgm:prSet presAssocID="{63DFF211-2806-4A96-802F-F3B285350EB2}" presName="txShp" presStyleLbl="node1" presStyleIdx="0" presStyleCnt="4" custScaleX="12451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B64C5C-805D-4DBA-9F21-91DB602553CC}" type="pres">
      <dgm:prSet presAssocID="{345038D8-B241-40EE-B0EA-A088655322A4}" presName="spacing" presStyleCnt="0"/>
      <dgm:spPr/>
    </dgm:pt>
    <dgm:pt modelId="{88B79C5F-699E-4495-9E60-FB0930E85FE1}" type="pres">
      <dgm:prSet presAssocID="{785C3591-56DA-4A17-9466-BA028349C275}" presName="composite" presStyleCnt="0"/>
      <dgm:spPr/>
    </dgm:pt>
    <dgm:pt modelId="{038736A9-CF96-4D79-9054-D85F4A87CFDA}" type="pres">
      <dgm:prSet presAssocID="{785C3591-56DA-4A17-9466-BA028349C275}" presName="imgShp" presStyleLbl="fgImgPlace1" presStyleIdx="1" presStyleCnt="4" custLinFactNeighborX="-679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FF0000"/>
          </a:solidFill>
        </a:ln>
      </dgm:spPr>
    </dgm:pt>
    <dgm:pt modelId="{E087C0FE-77C4-43E1-A91C-0BA4FBDD928F}" type="pres">
      <dgm:prSet presAssocID="{785C3591-56DA-4A17-9466-BA028349C275}" presName="txShp" presStyleLbl="node1" presStyleIdx="1" presStyleCnt="4" custScaleX="12557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B9611D-4C40-432A-B421-57478358A852}" type="pres">
      <dgm:prSet presAssocID="{A6F9C296-EA5B-4576-9FA1-D78BE4DBACB4}" presName="spacing" presStyleCnt="0"/>
      <dgm:spPr/>
    </dgm:pt>
    <dgm:pt modelId="{A4CEBF13-A6C9-4F94-BC3B-63A75B417328}" type="pres">
      <dgm:prSet presAssocID="{84791183-6623-4EAA-B08B-8D39051D92EA}" presName="composite" presStyleCnt="0"/>
      <dgm:spPr/>
    </dgm:pt>
    <dgm:pt modelId="{81F05B9C-5728-4C90-9816-7244E9069A64}" type="pres">
      <dgm:prSet presAssocID="{84791183-6623-4EAA-B08B-8D39051D92EA}" presName="imgShp" presStyleLbl="fgImgPlace1" presStyleIdx="2" presStyleCnt="4" custLinFactNeighborX="-679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solidFill>
            <a:srgbClr val="FF0000"/>
          </a:solidFill>
        </a:ln>
      </dgm:spPr>
    </dgm:pt>
    <dgm:pt modelId="{4B41994E-CA93-4C10-A374-C171082AFE90}" type="pres">
      <dgm:prSet presAssocID="{84791183-6623-4EAA-B08B-8D39051D92EA}" presName="txShp" presStyleLbl="node1" presStyleIdx="2" presStyleCnt="4" custScaleX="12557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857A64D-10BB-4BEE-B5DF-FF55BD4C0E07}" type="pres">
      <dgm:prSet presAssocID="{BDD98DC0-982D-4C13-B7A3-345988B11F4B}" presName="spacing" presStyleCnt="0"/>
      <dgm:spPr/>
    </dgm:pt>
    <dgm:pt modelId="{BF50B35E-EE0D-42E9-96B0-28BDF35C9F9F}" type="pres">
      <dgm:prSet presAssocID="{7D0A6A2C-2F8B-4CD0-92D6-985FFFE951AD}" presName="composite" presStyleCnt="0"/>
      <dgm:spPr/>
    </dgm:pt>
    <dgm:pt modelId="{1F0FFF1B-2242-42F2-B2A6-8B30440F593B}" type="pres">
      <dgm:prSet presAssocID="{7D0A6A2C-2F8B-4CD0-92D6-985FFFE951AD}" presName="imgShp" presStyleLbl="fgImgPlace1" presStyleIdx="3" presStyleCnt="4" custLinFactNeighborX="-6790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FF0000"/>
          </a:solidFill>
        </a:ln>
      </dgm:spPr>
    </dgm:pt>
    <dgm:pt modelId="{6EEBA9EB-C3EF-497E-9EE8-EC6A9632473D}" type="pres">
      <dgm:prSet presAssocID="{7D0A6A2C-2F8B-4CD0-92D6-985FFFE951AD}" presName="txShp" presStyleLbl="node1" presStyleIdx="3" presStyleCnt="4" custScaleX="1274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A266ABD-799E-4070-9B82-5E8B291A21A5}" type="presOf" srcId="{84791183-6623-4EAA-B08B-8D39051D92EA}" destId="{4B41994E-CA93-4C10-A374-C171082AFE90}" srcOrd="0" destOrd="0" presId="urn:microsoft.com/office/officeart/2005/8/layout/vList3"/>
    <dgm:cxn modelId="{C928A03F-CA77-4D1D-AC5D-4727489E36FB}" type="presOf" srcId="{63DFF211-2806-4A96-802F-F3B285350EB2}" destId="{3C7C8CC4-908A-419B-9672-5D997314188F}" srcOrd="0" destOrd="0" presId="urn:microsoft.com/office/officeart/2005/8/layout/vList3"/>
    <dgm:cxn modelId="{A7940221-853A-4E78-A5A4-B8C5CCC51360}" type="presOf" srcId="{785C3591-56DA-4A17-9466-BA028349C275}" destId="{E087C0FE-77C4-43E1-A91C-0BA4FBDD928F}" srcOrd="0" destOrd="0" presId="urn:microsoft.com/office/officeart/2005/8/layout/vList3"/>
    <dgm:cxn modelId="{B62A16ED-6EDA-47A4-81B5-4F29321FC766}" srcId="{3FC9C1E8-C0FC-4349-AF52-EDCBAA6C2DE5}" destId="{785C3591-56DA-4A17-9466-BA028349C275}" srcOrd="1" destOrd="0" parTransId="{D9C53579-0E7A-41D1-896A-25430C78AF50}" sibTransId="{A6F9C296-EA5B-4576-9FA1-D78BE4DBACB4}"/>
    <dgm:cxn modelId="{1B64B06C-377C-466D-9724-FB966F71DFBA}" srcId="{3FC9C1E8-C0FC-4349-AF52-EDCBAA6C2DE5}" destId="{84791183-6623-4EAA-B08B-8D39051D92EA}" srcOrd="2" destOrd="0" parTransId="{BFF5BD0A-2B5E-4A7E-9756-FD535577A0FC}" sibTransId="{BDD98DC0-982D-4C13-B7A3-345988B11F4B}"/>
    <dgm:cxn modelId="{C3D4BDAA-1788-4BC2-BA0E-C3F8FB221ACA}" type="presOf" srcId="{3FC9C1E8-C0FC-4349-AF52-EDCBAA6C2DE5}" destId="{120013E3-42E0-4C6E-BDAA-35CAD45C4209}" srcOrd="0" destOrd="0" presId="urn:microsoft.com/office/officeart/2005/8/layout/vList3"/>
    <dgm:cxn modelId="{60878CEB-4815-4012-84E5-B7041DE21D4C}" srcId="{3FC9C1E8-C0FC-4349-AF52-EDCBAA6C2DE5}" destId="{7D0A6A2C-2F8B-4CD0-92D6-985FFFE951AD}" srcOrd="3" destOrd="0" parTransId="{E1C5D8E8-C15A-4F6C-BBD6-D15D985DBF13}" sibTransId="{1A7A4EBE-C4B5-4197-9348-C6CB632A706A}"/>
    <dgm:cxn modelId="{AC3FB666-892E-4416-A74D-2C270BC77661}" type="presOf" srcId="{7D0A6A2C-2F8B-4CD0-92D6-985FFFE951AD}" destId="{6EEBA9EB-C3EF-497E-9EE8-EC6A9632473D}" srcOrd="0" destOrd="0" presId="urn:microsoft.com/office/officeart/2005/8/layout/vList3"/>
    <dgm:cxn modelId="{6FB66A42-327F-45E0-8D60-B1E16732C7B1}" srcId="{3FC9C1E8-C0FC-4349-AF52-EDCBAA6C2DE5}" destId="{63DFF211-2806-4A96-802F-F3B285350EB2}" srcOrd="0" destOrd="0" parTransId="{ECE01306-8D9D-43F3-8FB2-F838A59EF4A2}" sibTransId="{345038D8-B241-40EE-B0EA-A088655322A4}"/>
    <dgm:cxn modelId="{C41694B5-72C7-482F-90B2-071F023C344A}" type="presParOf" srcId="{120013E3-42E0-4C6E-BDAA-35CAD45C4209}" destId="{62089403-E473-4A45-AB53-90ABB8FD14ED}" srcOrd="0" destOrd="0" presId="urn:microsoft.com/office/officeart/2005/8/layout/vList3"/>
    <dgm:cxn modelId="{016AD3E0-0C93-46E3-9515-A63CA6D03E7B}" type="presParOf" srcId="{62089403-E473-4A45-AB53-90ABB8FD14ED}" destId="{AA736BCC-D0B5-4546-A291-F1F83E49067A}" srcOrd="0" destOrd="0" presId="urn:microsoft.com/office/officeart/2005/8/layout/vList3"/>
    <dgm:cxn modelId="{EACB10A8-71AD-4933-9AEE-B7DA6A55BF59}" type="presParOf" srcId="{62089403-E473-4A45-AB53-90ABB8FD14ED}" destId="{3C7C8CC4-908A-419B-9672-5D997314188F}" srcOrd="1" destOrd="0" presId="urn:microsoft.com/office/officeart/2005/8/layout/vList3"/>
    <dgm:cxn modelId="{2B050BE7-EB9D-4E53-B5AC-ADBE45FB5724}" type="presParOf" srcId="{120013E3-42E0-4C6E-BDAA-35CAD45C4209}" destId="{DCB64C5C-805D-4DBA-9F21-91DB602553CC}" srcOrd="1" destOrd="0" presId="urn:microsoft.com/office/officeart/2005/8/layout/vList3"/>
    <dgm:cxn modelId="{78DDF9F1-D0E3-42D6-B3E4-6A901CF88287}" type="presParOf" srcId="{120013E3-42E0-4C6E-BDAA-35CAD45C4209}" destId="{88B79C5F-699E-4495-9E60-FB0930E85FE1}" srcOrd="2" destOrd="0" presId="urn:microsoft.com/office/officeart/2005/8/layout/vList3"/>
    <dgm:cxn modelId="{11932751-E3F9-4B2A-A43A-08F4EEB245C2}" type="presParOf" srcId="{88B79C5F-699E-4495-9E60-FB0930E85FE1}" destId="{038736A9-CF96-4D79-9054-D85F4A87CFDA}" srcOrd="0" destOrd="0" presId="urn:microsoft.com/office/officeart/2005/8/layout/vList3"/>
    <dgm:cxn modelId="{DBC7D551-B77F-4ABD-AC6C-14995805AB64}" type="presParOf" srcId="{88B79C5F-699E-4495-9E60-FB0930E85FE1}" destId="{E087C0FE-77C4-43E1-A91C-0BA4FBDD928F}" srcOrd="1" destOrd="0" presId="urn:microsoft.com/office/officeart/2005/8/layout/vList3"/>
    <dgm:cxn modelId="{124C2E39-94A0-4F7A-B01B-BCB6057AD2E7}" type="presParOf" srcId="{120013E3-42E0-4C6E-BDAA-35CAD45C4209}" destId="{D1B9611D-4C40-432A-B421-57478358A852}" srcOrd="3" destOrd="0" presId="urn:microsoft.com/office/officeart/2005/8/layout/vList3"/>
    <dgm:cxn modelId="{779F3F05-043F-4A49-834A-1F2EE265DA12}" type="presParOf" srcId="{120013E3-42E0-4C6E-BDAA-35CAD45C4209}" destId="{A4CEBF13-A6C9-4F94-BC3B-63A75B417328}" srcOrd="4" destOrd="0" presId="urn:microsoft.com/office/officeart/2005/8/layout/vList3"/>
    <dgm:cxn modelId="{27A6667F-202A-409D-83D3-4FEF37092F03}" type="presParOf" srcId="{A4CEBF13-A6C9-4F94-BC3B-63A75B417328}" destId="{81F05B9C-5728-4C90-9816-7244E9069A64}" srcOrd="0" destOrd="0" presId="urn:microsoft.com/office/officeart/2005/8/layout/vList3"/>
    <dgm:cxn modelId="{57F444E3-6096-4B1B-92FB-A1944E39568A}" type="presParOf" srcId="{A4CEBF13-A6C9-4F94-BC3B-63A75B417328}" destId="{4B41994E-CA93-4C10-A374-C171082AFE90}" srcOrd="1" destOrd="0" presId="urn:microsoft.com/office/officeart/2005/8/layout/vList3"/>
    <dgm:cxn modelId="{363D042F-5453-4CED-94AE-EAE95588A26A}" type="presParOf" srcId="{120013E3-42E0-4C6E-BDAA-35CAD45C4209}" destId="{8857A64D-10BB-4BEE-B5DF-FF55BD4C0E07}" srcOrd="5" destOrd="0" presId="urn:microsoft.com/office/officeart/2005/8/layout/vList3"/>
    <dgm:cxn modelId="{DD12FDF6-FAD1-417D-89A4-1FB5109BFFEE}" type="presParOf" srcId="{120013E3-42E0-4C6E-BDAA-35CAD45C4209}" destId="{BF50B35E-EE0D-42E9-96B0-28BDF35C9F9F}" srcOrd="6" destOrd="0" presId="urn:microsoft.com/office/officeart/2005/8/layout/vList3"/>
    <dgm:cxn modelId="{CB1388B1-A2ED-4997-85DA-AEF41EEFC204}" type="presParOf" srcId="{BF50B35E-EE0D-42E9-96B0-28BDF35C9F9F}" destId="{1F0FFF1B-2242-42F2-B2A6-8B30440F593B}" srcOrd="0" destOrd="0" presId="urn:microsoft.com/office/officeart/2005/8/layout/vList3"/>
    <dgm:cxn modelId="{DC56B656-0E47-4F3C-9417-9E0EE4244D66}" type="presParOf" srcId="{BF50B35E-EE0D-42E9-96B0-28BDF35C9F9F}" destId="{6EEBA9EB-C3EF-497E-9EE8-EC6A9632473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C9C1E8-C0FC-4349-AF52-EDCBAA6C2DE5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</dgm:pt>
    <dgm:pt modelId="{E8ACE019-AF82-476E-9FF1-6940E65E481D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s-MX" b="1" dirty="0" smtClean="0"/>
            <a:t>Efectos de los betabloqueantes sobre la </a:t>
          </a:r>
          <a:r>
            <a:rPr lang="es-MX" b="1" dirty="0" err="1" smtClean="0"/>
            <a:t>morbi</a:t>
          </a:r>
          <a:r>
            <a:rPr lang="es-MX" b="1" dirty="0" smtClean="0"/>
            <a:t>-mortalidad en pacientes con HTA no complicada</a:t>
          </a:r>
          <a:endParaRPr lang="es-AR" dirty="0"/>
        </a:p>
      </dgm:t>
    </dgm:pt>
    <dgm:pt modelId="{DA0A0D35-B808-4AC8-973D-7668A48EF67B}" type="parTrans" cxnId="{61F6EBC1-00BC-4040-9FEC-C8B9ED3BA6C3}">
      <dgm:prSet/>
      <dgm:spPr/>
      <dgm:t>
        <a:bodyPr/>
        <a:lstStyle/>
        <a:p>
          <a:endParaRPr lang="es-AR"/>
        </a:p>
      </dgm:t>
    </dgm:pt>
    <dgm:pt modelId="{4BE4894B-B546-499A-AF21-422003F05429}" type="sibTrans" cxnId="{61F6EBC1-00BC-4040-9FEC-C8B9ED3BA6C3}">
      <dgm:prSet/>
      <dgm:spPr/>
      <dgm:t>
        <a:bodyPr/>
        <a:lstStyle/>
        <a:p>
          <a:endParaRPr lang="es-AR"/>
        </a:p>
      </dgm:t>
    </dgm:pt>
    <dgm:pt modelId="{A1217870-0F65-4692-A67A-E9CB6D47E008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s-MX" b="1" smtClean="0"/>
            <a:t>Ubicación de los betabloqueantes como opción de tratamiento en las Guías recientes</a:t>
          </a:r>
          <a:endParaRPr lang="es-AR"/>
        </a:p>
      </dgm:t>
    </dgm:pt>
    <dgm:pt modelId="{DADC58EB-C00A-4EDF-AB27-86173B0E2E35}" type="parTrans" cxnId="{BB9B7D60-B86E-47C9-84CE-D16E18F5E218}">
      <dgm:prSet/>
      <dgm:spPr/>
      <dgm:t>
        <a:bodyPr/>
        <a:lstStyle/>
        <a:p>
          <a:endParaRPr lang="es-AR"/>
        </a:p>
      </dgm:t>
    </dgm:pt>
    <dgm:pt modelId="{FB986BD8-C13B-4A82-BA1A-45B5415E3CF4}" type="sibTrans" cxnId="{BB9B7D60-B86E-47C9-84CE-D16E18F5E218}">
      <dgm:prSet/>
      <dgm:spPr/>
      <dgm:t>
        <a:bodyPr/>
        <a:lstStyle/>
        <a:p>
          <a:endParaRPr lang="es-AR"/>
        </a:p>
      </dgm:t>
    </dgm:pt>
    <dgm:pt modelId="{5068A15B-FC45-4606-ACAE-30C71B4B1728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s-MX" b="1" smtClean="0"/>
            <a:t>Posición de los nuevos betabloqueantes en el tratamiento antihipertensivo: bisoprolol, carvedilol, labetalol, nebivolol. Combinaciones farmacológicas con betabloqueantes: ¿Cuáles y por qué?</a:t>
          </a:r>
          <a:endParaRPr lang="es-AR"/>
        </a:p>
      </dgm:t>
    </dgm:pt>
    <dgm:pt modelId="{AB940B7A-013D-4759-BA7A-408D2EC83181}" type="parTrans" cxnId="{B31C8153-2FC3-441D-929A-6EB361AACBA2}">
      <dgm:prSet/>
      <dgm:spPr/>
      <dgm:t>
        <a:bodyPr/>
        <a:lstStyle/>
        <a:p>
          <a:endParaRPr lang="es-AR"/>
        </a:p>
      </dgm:t>
    </dgm:pt>
    <dgm:pt modelId="{66DD7CE7-BBF0-40D8-9199-8FBD29BBE7E5}" type="sibTrans" cxnId="{B31C8153-2FC3-441D-929A-6EB361AACBA2}">
      <dgm:prSet/>
      <dgm:spPr/>
      <dgm:t>
        <a:bodyPr/>
        <a:lstStyle/>
        <a:p>
          <a:endParaRPr lang="es-AR"/>
        </a:p>
      </dgm:t>
    </dgm:pt>
    <dgm:pt modelId="{3CF64AB3-D704-4824-AECB-12A1FD68ABFD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s-MX" b="1" smtClean="0"/>
            <a:t>Betabloqueantes en poblaciones especiales: ancianos, HTA resistente, nefrópatas, diabéticos, embarazo, jóvenes</a:t>
          </a:r>
          <a:endParaRPr lang="es-AR"/>
        </a:p>
      </dgm:t>
    </dgm:pt>
    <dgm:pt modelId="{902CBE8C-2DAC-4D69-8CF8-0C5C3BA49844}" type="parTrans" cxnId="{3EA63D1B-E62E-437D-AF1C-AFD50840968B}">
      <dgm:prSet/>
      <dgm:spPr/>
      <dgm:t>
        <a:bodyPr/>
        <a:lstStyle/>
        <a:p>
          <a:endParaRPr lang="es-AR"/>
        </a:p>
      </dgm:t>
    </dgm:pt>
    <dgm:pt modelId="{BE32839E-2547-4D65-8C46-6C5E3048F57B}" type="sibTrans" cxnId="{3EA63D1B-E62E-437D-AF1C-AFD50840968B}">
      <dgm:prSet/>
      <dgm:spPr/>
      <dgm:t>
        <a:bodyPr/>
        <a:lstStyle/>
        <a:p>
          <a:endParaRPr lang="es-AR"/>
        </a:p>
      </dgm:t>
    </dgm:pt>
    <dgm:pt modelId="{120013E3-42E0-4C6E-BDAA-35CAD45C4209}" type="pres">
      <dgm:prSet presAssocID="{3FC9C1E8-C0FC-4349-AF52-EDCBAA6C2DE5}" presName="linearFlow" presStyleCnt="0">
        <dgm:presLayoutVars>
          <dgm:dir/>
          <dgm:resizeHandles val="exact"/>
        </dgm:presLayoutVars>
      </dgm:prSet>
      <dgm:spPr/>
    </dgm:pt>
    <dgm:pt modelId="{96C32B3D-A844-45D0-AE29-80F04E32C164}" type="pres">
      <dgm:prSet presAssocID="{E8ACE019-AF82-476E-9FF1-6940E65E481D}" presName="composite" presStyleCnt="0"/>
      <dgm:spPr/>
    </dgm:pt>
    <dgm:pt modelId="{928622C7-17A3-485E-B332-1C16CE68E6C7}" type="pres">
      <dgm:prSet presAssocID="{E8ACE019-AF82-476E-9FF1-6940E65E481D}" presName="imgShp" presStyleLbl="fgImgPlace1" presStyleIdx="0" presStyleCnt="4" custLinFactNeighborX="-8525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FF0000"/>
          </a:solidFill>
        </a:ln>
      </dgm:spPr>
    </dgm:pt>
    <dgm:pt modelId="{AEE78215-6A19-42CF-86CE-6C7AC600DAED}" type="pres">
      <dgm:prSet presAssocID="{E8ACE019-AF82-476E-9FF1-6940E65E481D}" presName="txShp" presStyleLbl="node1" presStyleIdx="0" presStyleCnt="4" custScaleX="1306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872FE6-DB90-4DDC-A4DB-F5ECCC859A2C}" type="pres">
      <dgm:prSet presAssocID="{4BE4894B-B546-499A-AF21-422003F05429}" presName="spacing" presStyleCnt="0"/>
      <dgm:spPr/>
    </dgm:pt>
    <dgm:pt modelId="{C0361545-4ED6-4708-96FC-9F61B2A485B0}" type="pres">
      <dgm:prSet presAssocID="{A1217870-0F65-4692-A67A-E9CB6D47E008}" presName="composite" presStyleCnt="0"/>
      <dgm:spPr/>
    </dgm:pt>
    <dgm:pt modelId="{7245F290-CE61-4C3A-86F3-A28B1ADE589C}" type="pres">
      <dgm:prSet presAssocID="{A1217870-0F65-4692-A67A-E9CB6D47E008}" presName="imgShp" presStyleLbl="fgImgPlace1" presStyleIdx="1" presStyleCnt="4" custLinFactNeighborX="-8525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solidFill>
            <a:srgbClr val="FF0000"/>
          </a:solidFill>
        </a:ln>
      </dgm:spPr>
    </dgm:pt>
    <dgm:pt modelId="{C5442343-C567-48DD-9D8F-F2146078C7C3}" type="pres">
      <dgm:prSet presAssocID="{A1217870-0F65-4692-A67A-E9CB6D47E008}" presName="txShp" presStyleLbl="node1" presStyleIdx="1" presStyleCnt="4" custScaleX="1306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85069C-13DC-4CE7-9041-C0BAC99E2B57}" type="pres">
      <dgm:prSet presAssocID="{FB986BD8-C13B-4A82-BA1A-45B5415E3CF4}" presName="spacing" presStyleCnt="0"/>
      <dgm:spPr/>
    </dgm:pt>
    <dgm:pt modelId="{4CCFC282-4C8F-403C-B78B-93BD9CBF61B8}" type="pres">
      <dgm:prSet presAssocID="{5068A15B-FC45-4606-ACAE-30C71B4B1728}" presName="composite" presStyleCnt="0"/>
      <dgm:spPr/>
    </dgm:pt>
    <dgm:pt modelId="{2B713CC8-A382-4C45-9CCB-6C0E9C7D3F20}" type="pres">
      <dgm:prSet presAssocID="{5068A15B-FC45-4606-ACAE-30C71B4B1728}" presName="imgShp" presStyleLbl="fgImgPlace1" presStyleIdx="2" presStyleCnt="4" custLinFactNeighborX="-8525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FF0000"/>
          </a:solidFill>
        </a:ln>
      </dgm:spPr>
    </dgm:pt>
    <dgm:pt modelId="{229EDE42-0517-4731-A932-DC78D9963C25}" type="pres">
      <dgm:prSet presAssocID="{5068A15B-FC45-4606-ACAE-30C71B4B1728}" presName="txShp" presStyleLbl="node1" presStyleIdx="2" presStyleCnt="4" custScaleX="1306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F54C8B-8DF5-48F6-8E07-6360E4339E7C}" type="pres">
      <dgm:prSet presAssocID="{66DD7CE7-BBF0-40D8-9199-8FBD29BBE7E5}" presName="spacing" presStyleCnt="0"/>
      <dgm:spPr/>
    </dgm:pt>
    <dgm:pt modelId="{B888CBFC-6393-452F-8F43-37B6A12BE4BE}" type="pres">
      <dgm:prSet presAssocID="{3CF64AB3-D704-4824-AECB-12A1FD68ABFD}" presName="composite" presStyleCnt="0"/>
      <dgm:spPr/>
    </dgm:pt>
    <dgm:pt modelId="{D62C13F7-A58C-4CD6-928E-EFF55A2B06B1}" type="pres">
      <dgm:prSet presAssocID="{3CF64AB3-D704-4824-AECB-12A1FD68ABFD}" presName="imgShp" presStyleLbl="fgImgPlace1" presStyleIdx="3" presStyleCnt="4" custLinFactNeighborX="-8525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FF0000"/>
          </a:solidFill>
        </a:ln>
      </dgm:spPr>
    </dgm:pt>
    <dgm:pt modelId="{20668F27-C399-43B0-868A-4263D79DA5D7}" type="pres">
      <dgm:prSet presAssocID="{3CF64AB3-D704-4824-AECB-12A1FD68ABFD}" presName="txShp" presStyleLbl="node1" presStyleIdx="3" presStyleCnt="4" custScaleX="1306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B9B7D60-B86E-47C9-84CE-D16E18F5E218}" srcId="{3FC9C1E8-C0FC-4349-AF52-EDCBAA6C2DE5}" destId="{A1217870-0F65-4692-A67A-E9CB6D47E008}" srcOrd="1" destOrd="0" parTransId="{DADC58EB-C00A-4EDF-AB27-86173B0E2E35}" sibTransId="{FB986BD8-C13B-4A82-BA1A-45B5415E3CF4}"/>
    <dgm:cxn modelId="{8FB96405-A1B1-470F-B9FC-5809CC694E4B}" type="presOf" srcId="{3CF64AB3-D704-4824-AECB-12A1FD68ABFD}" destId="{20668F27-C399-43B0-868A-4263D79DA5D7}" srcOrd="0" destOrd="0" presId="urn:microsoft.com/office/officeart/2005/8/layout/vList3"/>
    <dgm:cxn modelId="{9540F664-DC5F-4B05-A52D-D2ED99D53D05}" type="presOf" srcId="{5068A15B-FC45-4606-ACAE-30C71B4B1728}" destId="{229EDE42-0517-4731-A932-DC78D9963C25}" srcOrd="0" destOrd="0" presId="urn:microsoft.com/office/officeart/2005/8/layout/vList3"/>
    <dgm:cxn modelId="{B31C8153-2FC3-441D-929A-6EB361AACBA2}" srcId="{3FC9C1E8-C0FC-4349-AF52-EDCBAA6C2DE5}" destId="{5068A15B-FC45-4606-ACAE-30C71B4B1728}" srcOrd="2" destOrd="0" parTransId="{AB940B7A-013D-4759-BA7A-408D2EC83181}" sibTransId="{66DD7CE7-BBF0-40D8-9199-8FBD29BBE7E5}"/>
    <dgm:cxn modelId="{61F6EBC1-00BC-4040-9FEC-C8B9ED3BA6C3}" srcId="{3FC9C1E8-C0FC-4349-AF52-EDCBAA6C2DE5}" destId="{E8ACE019-AF82-476E-9FF1-6940E65E481D}" srcOrd="0" destOrd="0" parTransId="{DA0A0D35-B808-4AC8-973D-7668A48EF67B}" sibTransId="{4BE4894B-B546-499A-AF21-422003F05429}"/>
    <dgm:cxn modelId="{2740B6B3-DF6B-41BD-BF8A-320D99642586}" type="presOf" srcId="{A1217870-0F65-4692-A67A-E9CB6D47E008}" destId="{C5442343-C567-48DD-9D8F-F2146078C7C3}" srcOrd="0" destOrd="0" presId="urn:microsoft.com/office/officeart/2005/8/layout/vList3"/>
    <dgm:cxn modelId="{BB4A8A52-8DC2-45DB-881A-1D288E44B271}" type="presOf" srcId="{3FC9C1E8-C0FC-4349-AF52-EDCBAA6C2DE5}" destId="{120013E3-42E0-4C6E-BDAA-35CAD45C4209}" srcOrd="0" destOrd="0" presId="urn:microsoft.com/office/officeart/2005/8/layout/vList3"/>
    <dgm:cxn modelId="{3EA63D1B-E62E-437D-AF1C-AFD50840968B}" srcId="{3FC9C1E8-C0FC-4349-AF52-EDCBAA6C2DE5}" destId="{3CF64AB3-D704-4824-AECB-12A1FD68ABFD}" srcOrd="3" destOrd="0" parTransId="{902CBE8C-2DAC-4D69-8CF8-0C5C3BA49844}" sibTransId="{BE32839E-2547-4D65-8C46-6C5E3048F57B}"/>
    <dgm:cxn modelId="{725B5B7A-2915-4AD2-8D0B-689BE586C4B9}" type="presOf" srcId="{E8ACE019-AF82-476E-9FF1-6940E65E481D}" destId="{AEE78215-6A19-42CF-86CE-6C7AC600DAED}" srcOrd="0" destOrd="0" presId="urn:microsoft.com/office/officeart/2005/8/layout/vList3"/>
    <dgm:cxn modelId="{88B8CD90-C1CE-435E-846E-4865B9C32A9A}" type="presParOf" srcId="{120013E3-42E0-4C6E-BDAA-35CAD45C4209}" destId="{96C32B3D-A844-45D0-AE29-80F04E32C164}" srcOrd="0" destOrd="0" presId="urn:microsoft.com/office/officeart/2005/8/layout/vList3"/>
    <dgm:cxn modelId="{F71F4D0E-4651-45CD-8611-39C6FDD5D214}" type="presParOf" srcId="{96C32B3D-A844-45D0-AE29-80F04E32C164}" destId="{928622C7-17A3-485E-B332-1C16CE68E6C7}" srcOrd="0" destOrd="0" presId="urn:microsoft.com/office/officeart/2005/8/layout/vList3"/>
    <dgm:cxn modelId="{C32A807B-16A9-4C6E-92D7-F9EB71BF942D}" type="presParOf" srcId="{96C32B3D-A844-45D0-AE29-80F04E32C164}" destId="{AEE78215-6A19-42CF-86CE-6C7AC600DAED}" srcOrd="1" destOrd="0" presId="urn:microsoft.com/office/officeart/2005/8/layout/vList3"/>
    <dgm:cxn modelId="{839A0DF8-8768-4B6E-A702-1E3513FBE139}" type="presParOf" srcId="{120013E3-42E0-4C6E-BDAA-35CAD45C4209}" destId="{FF872FE6-DB90-4DDC-A4DB-F5ECCC859A2C}" srcOrd="1" destOrd="0" presId="urn:microsoft.com/office/officeart/2005/8/layout/vList3"/>
    <dgm:cxn modelId="{CC7E60E0-8062-4E4E-9D25-EA170D1B8E3E}" type="presParOf" srcId="{120013E3-42E0-4C6E-BDAA-35CAD45C4209}" destId="{C0361545-4ED6-4708-96FC-9F61B2A485B0}" srcOrd="2" destOrd="0" presId="urn:microsoft.com/office/officeart/2005/8/layout/vList3"/>
    <dgm:cxn modelId="{B63E5322-F02D-47D1-BBD7-0D34FA561EF6}" type="presParOf" srcId="{C0361545-4ED6-4708-96FC-9F61B2A485B0}" destId="{7245F290-CE61-4C3A-86F3-A28B1ADE589C}" srcOrd="0" destOrd="0" presId="urn:microsoft.com/office/officeart/2005/8/layout/vList3"/>
    <dgm:cxn modelId="{1CD817C1-B208-4708-94F4-91393C9BB3FE}" type="presParOf" srcId="{C0361545-4ED6-4708-96FC-9F61B2A485B0}" destId="{C5442343-C567-48DD-9D8F-F2146078C7C3}" srcOrd="1" destOrd="0" presId="urn:microsoft.com/office/officeart/2005/8/layout/vList3"/>
    <dgm:cxn modelId="{B3793360-0FB0-455A-BD74-1AD3252D8C8B}" type="presParOf" srcId="{120013E3-42E0-4C6E-BDAA-35CAD45C4209}" destId="{6685069C-13DC-4CE7-9041-C0BAC99E2B57}" srcOrd="3" destOrd="0" presId="urn:microsoft.com/office/officeart/2005/8/layout/vList3"/>
    <dgm:cxn modelId="{4E402311-0FEB-43F6-A0DE-B920261D0F45}" type="presParOf" srcId="{120013E3-42E0-4C6E-BDAA-35CAD45C4209}" destId="{4CCFC282-4C8F-403C-B78B-93BD9CBF61B8}" srcOrd="4" destOrd="0" presId="urn:microsoft.com/office/officeart/2005/8/layout/vList3"/>
    <dgm:cxn modelId="{F77C20C6-EF84-4BE3-9B71-715F22D87286}" type="presParOf" srcId="{4CCFC282-4C8F-403C-B78B-93BD9CBF61B8}" destId="{2B713CC8-A382-4C45-9CCB-6C0E9C7D3F20}" srcOrd="0" destOrd="0" presId="urn:microsoft.com/office/officeart/2005/8/layout/vList3"/>
    <dgm:cxn modelId="{A640AE74-FAAD-4EB5-AE6D-963DFC0E1F11}" type="presParOf" srcId="{4CCFC282-4C8F-403C-B78B-93BD9CBF61B8}" destId="{229EDE42-0517-4731-A932-DC78D9963C25}" srcOrd="1" destOrd="0" presId="urn:microsoft.com/office/officeart/2005/8/layout/vList3"/>
    <dgm:cxn modelId="{171353AA-C718-4BD7-BF1D-E3BEE10DBA95}" type="presParOf" srcId="{120013E3-42E0-4C6E-BDAA-35CAD45C4209}" destId="{A4F54C8B-8DF5-48F6-8E07-6360E4339E7C}" srcOrd="5" destOrd="0" presId="urn:microsoft.com/office/officeart/2005/8/layout/vList3"/>
    <dgm:cxn modelId="{D47B69C8-435C-4F1F-AC2D-2D4756162E3B}" type="presParOf" srcId="{120013E3-42E0-4C6E-BDAA-35CAD45C4209}" destId="{B888CBFC-6393-452F-8F43-37B6A12BE4BE}" srcOrd="6" destOrd="0" presId="urn:microsoft.com/office/officeart/2005/8/layout/vList3"/>
    <dgm:cxn modelId="{A6937B91-746E-443A-B29B-51F332CCADB6}" type="presParOf" srcId="{B888CBFC-6393-452F-8F43-37B6A12BE4BE}" destId="{D62C13F7-A58C-4CD6-928E-EFF55A2B06B1}" srcOrd="0" destOrd="0" presId="urn:microsoft.com/office/officeart/2005/8/layout/vList3"/>
    <dgm:cxn modelId="{EFA51A74-A806-4FE8-9AA0-B8EFFCC246EC}" type="presParOf" srcId="{B888CBFC-6393-452F-8F43-37B6A12BE4BE}" destId="{20668F27-C399-43B0-868A-4263D79DA5D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C8CC4-908A-419B-9672-5D997314188F}">
      <dsp:nvSpPr>
        <dsp:cNvPr id="0" name=""/>
        <dsp:cNvSpPr/>
      </dsp:nvSpPr>
      <dsp:spPr>
        <a:xfrm rot="10800000">
          <a:off x="650088" y="688"/>
          <a:ext cx="6260663" cy="8298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94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Características farmacocinéticas y del mecanismo de acción diferenciales de los distintos betabloqueantes, con impacto en el uso clínico</a:t>
          </a:r>
          <a:endParaRPr lang="es-AR" sz="1600" kern="1200" dirty="0"/>
        </a:p>
      </dsp:txBody>
      <dsp:txXfrm rot="10800000">
        <a:off x="857554" y="688"/>
        <a:ext cx="6053197" cy="829864"/>
      </dsp:txXfrm>
    </dsp:sp>
    <dsp:sp modelId="{AA736BCC-D0B5-4546-A291-F1F83E49067A}">
      <dsp:nvSpPr>
        <dsp:cNvPr id="0" name=""/>
        <dsp:cNvSpPr/>
      </dsp:nvSpPr>
      <dsp:spPr>
        <a:xfrm>
          <a:off x="288029" y="688"/>
          <a:ext cx="829864" cy="82986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7C0FE-77C4-43E1-A91C-0BA4FBDD928F}">
      <dsp:nvSpPr>
        <dsp:cNvPr id="0" name=""/>
        <dsp:cNvSpPr/>
      </dsp:nvSpPr>
      <dsp:spPr>
        <a:xfrm rot="10800000">
          <a:off x="623540" y="1078274"/>
          <a:ext cx="6313758" cy="8298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94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Efectos de los distintos betabloqueantes sobre el daño de órganos blanco en hipertensos: renal, cardíaco, vascular y cerebral</a:t>
          </a:r>
          <a:endParaRPr lang="es-AR" sz="1600" kern="1200" dirty="0"/>
        </a:p>
      </dsp:txBody>
      <dsp:txXfrm rot="10800000">
        <a:off x="831006" y="1078274"/>
        <a:ext cx="6106292" cy="829864"/>
      </dsp:txXfrm>
    </dsp:sp>
    <dsp:sp modelId="{038736A9-CF96-4D79-9054-D85F4A87CFDA}">
      <dsp:nvSpPr>
        <dsp:cNvPr id="0" name=""/>
        <dsp:cNvSpPr/>
      </dsp:nvSpPr>
      <dsp:spPr>
        <a:xfrm>
          <a:off x="288029" y="1078274"/>
          <a:ext cx="829864" cy="82986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1994E-CA93-4C10-A374-C171082AFE90}">
      <dsp:nvSpPr>
        <dsp:cNvPr id="0" name=""/>
        <dsp:cNvSpPr/>
      </dsp:nvSpPr>
      <dsp:spPr>
        <a:xfrm rot="10800000">
          <a:off x="623540" y="2155860"/>
          <a:ext cx="6313758" cy="8298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94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Acciones pleiotrópicas de los betabloqueantes. Efectos metabólicos y hormonales. Diferencias entre nuevos y viejos fármacos. Efectos hemodinámicos de los betabloqueantes</a:t>
          </a:r>
          <a:endParaRPr lang="es-AR" sz="1600" kern="1200" dirty="0"/>
        </a:p>
      </dsp:txBody>
      <dsp:txXfrm rot="10800000">
        <a:off x="831006" y="2155860"/>
        <a:ext cx="6106292" cy="829864"/>
      </dsp:txXfrm>
    </dsp:sp>
    <dsp:sp modelId="{81F05B9C-5728-4C90-9816-7244E9069A64}">
      <dsp:nvSpPr>
        <dsp:cNvPr id="0" name=""/>
        <dsp:cNvSpPr/>
      </dsp:nvSpPr>
      <dsp:spPr>
        <a:xfrm>
          <a:off x="288029" y="2155860"/>
          <a:ext cx="829864" cy="82986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BA9EB-C3EF-497E-9EE8-EC6A9632473D}">
      <dsp:nvSpPr>
        <dsp:cNvPr id="0" name=""/>
        <dsp:cNvSpPr/>
      </dsp:nvSpPr>
      <dsp:spPr>
        <a:xfrm rot="10800000">
          <a:off x="576051" y="3233446"/>
          <a:ext cx="6408736" cy="8298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94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/>
            <a:t>Efectos adversos. Diferencias entre nuevos y viejos betabloqueantes. Betabloqueantes y ejercicio físico. Betabloqueantes y disfunción sexual</a:t>
          </a:r>
          <a:endParaRPr lang="es-AR" sz="1600" kern="1200"/>
        </a:p>
      </dsp:txBody>
      <dsp:txXfrm rot="10800000">
        <a:off x="783517" y="3233446"/>
        <a:ext cx="6201270" cy="829864"/>
      </dsp:txXfrm>
    </dsp:sp>
    <dsp:sp modelId="{1F0FFF1B-2242-42F2-B2A6-8B30440F593B}">
      <dsp:nvSpPr>
        <dsp:cNvPr id="0" name=""/>
        <dsp:cNvSpPr/>
      </dsp:nvSpPr>
      <dsp:spPr>
        <a:xfrm>
          <a:off x="288029" y="3233446"/>
          <a:ext cx="829864" cy="829864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78215-6A19-42CF-86CE-6C7AC600DAED}">
      <dsp:nvSpPr>
        <dsp:cNvPr id="0" name=""/>
        <dsp:cNvSpPr/>
      </dsp:nvSpPr>
      <dsp:spPr>
        <a:xfrm rot="10800000">
          <a:off x="495503" y="688"/>
          <a:ext cx="6569832" cy="8298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947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/>
            <a:t>Efectos de los betabloqueantes sobre la </a:t>
          </a:r>
          <a:r>
            <a:rPr lang="es-MX" sz="1500" b="1" kern="1200" dirty="0" err="1" smtClean="0"/>
            <a:t>morbi</a:t>
          </a:r>
          <a:r>
            <a:rPr lang="es-MX" sz="1500" b="1" kern="1200" dirty="0" smtClean="0"/>
            <a:t>-mortalidad en pacientes con HTA no complicada</a:t>
          </a:r>
          <a:endParaRPr lang="es-AR" sz="1500" kern="1200" dirty="0"/>
        </a:p>
      </dsp:txBody>
      <dsp:txXfrm rot="10800000">
        <a:off x="702969" y="688"/>
        <a:ext cx="6362366" cy="829864"/>
      </dsp:txXfrm>
    </dsp:sp>
    <dsp:sp modelId="{928622C7-17A3-485E-B332-1C16CE68E6C7}">
      <dsp:nvSpPr>
        <dsp:cNvPr id="0" name=""/>
        <dsp:cNvSpPr/>
      </dsp:nvSpPr>
      <dsp:spPr>
        <a:xfrm>
          <a:off x="144015" y="688"/>
          <a:ext cx="829864" cy="82986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42343-C567-48DD-9D8F-F2146078C7C3}">
      <dsp:nvSpPr>
        <dsp:cNvPr id="0" name=""/>
        <dsp:cNvSpPr/>
      </dsp:nvSpPr>
      <dsp:spPr>
        <a:xfrm rot="10800000">
          <a:off x="495503" y="1078274"/>
          <a:ext cx="6569832" cy="8298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947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smtClean="0"/>
            <a:t>Ubicación de los betabloqueantes como opción de tratamiento en las Guías recientes</a:t>
          </a:r>
          <a:endParaRPr lang="es-AR" sz="1500" kern="1200"/>
        </a:p>
      </dsp:txBody>
      <dsp:txXfrm rot="10800000">
        <a:off x="702969" y="1078274"/>
        <a:ext cx="6362366" cy="829864"/>
      </dsp:txXfrm>
    </dsp:sp>
    <dsp:sp modelId="{7245F290-CE61-4C3A-86F3-A28B1ADE589C}">
      <dsp:nvSpPr>
        <dsp:cNvPr id="0" name=""/>
        <dsp:cNvSpPr/>
      </dsp:nvSpPr>
      <dsp:spPr>
        <a:xfrm>
          <a:off x="144015" y="1078274"/>
          <a:ext cx="829864" cy="829864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EDE42-0517-4731-A932-DC78D9963C25}">
      <dsp:nvSpPr>
        <dsp:cNvPr id="0" name=""/>
        <dsp:cNvSpPr/>
      </dsp:nvSpPr>
      <dsp:spPr>
        <a:xfrm rot="10800000">
          <a:off x="495503" y="2155860"/>
          <a:ext cx="6569832" cy="8298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947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smtClean="0"/>
            <a:t>Posición de los nuevos betabloqueantes en el tratamiento antihipertensivo: bisoprolol, carvedilol, labetalol, nebivolol. Combinaciones farmacológicas con betabloqueantes: ¿Cuáles y por qué?</a:t>
          </a:r>
          <a:endParaRPr lang="es-AR" sz="1500" kern="1200"/>
        </a:p>
      </dsp:txBody>
      <dsp:txXfrm rot="10800000">
        <a:off x="702969" y="2155860"/>
        <a:ext cx="6362366" cy="829864"/>
      </dsp:txXfrm>
    </dsp:sp>
    <dsp:sp modelId="{2B713CC8-A382-4C45-9CCB-6C0E9C7D3F20}">
      <dsp:nvSpPr>
        <dsp:cNvPr id="0" name=""/>
        <dsp:cNvSpPr/>
      </dsp:nvSpPr>
      <dsp:spPr>
        <a:xfrm>
          <a:off x="144015" y="2155860"/>
          <a:ext cx="829864" cy="82986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68F27-C399-43B0-868A-4263D79DA5D7}">
      <dsp:nvSpPr>
        <dsp:cNvPr id="0" name=""/>
        <dsp:cNvSpPr/>
      </dsp:nvSpPr>
      <dsp:spPr>
        <a:xfrm rot="10800000">
          <a:off x="495503" y="3233446"/>
          <a:ext cx="6569832" cy="8298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947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smtClean="0"/>
            <a:t>Betabloqueantes en poblaciones especiales: ancianos, HTA resistente, nefrópatas, diabéticos, embarazo, jóvenes</a:t>
          </a:r>
          <a:endParaRPr lang="es-AR" sz="1500" kern="1200"/>
        </a:p>
      </dsp:txBody>
      <dsp:txXfrm rot="10800000">
        <a:off x="702969" y="3233446"/>
        <a:ext cx="6362366" cy="829864"/>
      </dsp:txXfrm>
    </dsp:sp>
    <dsp:sp modelId="{D62C13F7-A58C-4CD6-928E-EFF55A2B06B1}">
      <dsp:nvSpPr>
        <dsp:cNvPr id="0" name=""/>
        <dsp:cNvSpPr/>
      </dsp:nvSpPr>
      <dsp:spPr>
        <a:xfrm>
          <a:off x="144015" y="3233446"/>
          <a:ext cx="829864" cy="82986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3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9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3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1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2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0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4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0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2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62000">
              <a:schemeClr val="bg1">
                <a:lumMod val="95000"/>
              </a:schemeClr>
            </a:gs>
            <a:gs pos="24000">
              <a:schemeClr val="bg1">
                <a:lumMod val="8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68A17-907B-43D6-A644-4CE91BD4A40A}" type="datetimeFigureOut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10/7/16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2643-A70C-421D-B777-4FECB11BAAC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8460432" y="260648"/>
            <a:ext cx="0" cy="583264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 userDrawn="1"/>
        </p:nvCxnSpPr>
        <p:spPr>
          <a:xfrm flipH="1">
            <a:off x="467544" y="6093296"/>
            <a:ext cx="7992888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21164" cy="630000"/>
          </a:xfrm>
          <a:prstGeom prst="rect">
            <a:avLst/>
          </a:prstGeom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13 Rectángulo redondeado"/>
          <p:cNvSpPr/>
          <p:nvPr userDrawn="1"/>
        </p:nvSpPr>
        <p:spPr>
          <a:xfrm>
            <a:off x="2051720" y="116632"/>
            <a:ext cx="6696744" cy="630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AR" sz="1600" dirty="0" smtClean="0"/>
              <a:t>	TOMA</a:t>
            </a:r>
            <a:r>
              <a:rPr lang="es-AR" sz="1600" baseline="0" dirty="0" smtClean="0"/>
              <a:t> DE POSICIÓN:</a:t>
            </a:r>
          </a:p>
          <a:p>
            <a:pPr algn="r"/>
            <a:r>
              <a:rPr lang="es-AR" sz="1600" baseline="0" dirty="0" smtClean="0"/>
              <a:t> ROL ACTUAL DE LOS BETABLOQUEANTES EN LA HIPERTENSIÓN ARTERIAL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01210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2060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jpg"/><Relationship Id="rId9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29816" y="3039095"/>
            <a:ext cx="7486600" cy="1254001"/>
          </a:xfrm>
          <a:solidFill>
            <a:schemeClr val="bg1">
              <a:lumMod val="9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es-MX" sz="2400" b="1" dirty="0" smtClean="0"/>
              <a:t>TOMA DE POSICIÓN SAHA</a:t>
            </a:r>
            <a:br>
              <a:rPr lang="es-MX" sz="2400" b="1" dirty="0" smtClean="0"/>
            </a:br>
            <a:r>
              <a:rPr lang="es-MX" sz="2400" b="1" dirty="0" smtClean="0"/>
              <a:t>Rol actual de los betabloqueantes en la </a:t>
            </a:r>
            <a:br>
              <a:rPr lang="es-MX" sz="2400" b="1" dirty="0" smtClean="0"/>
            </a:br>
            <a:r>
              <a:rPr lang="es-MX" sz="2400" b="1" dirty="0" smtClean="0"/>
              <a:t>hipertensión arterial</a:t>
            </a:r>
            <a:endParaRPr lang="es-AR" sz="2400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71600" y="4869160"/>
            <a:ext cx="7200800" cy="936104"/>
          </a:xfrm>
        </p:spPr>
        <p:txBody>
          <a:bodyPr anchor="ctr">
            <a:normAutofit/>
          </a:bodyPr>
          <a:lstStyle/>
          <a:p>
            <a:r>
              <a:rPr lang="es-AR" sz="1800" b="1" dirty="0" smtClean="0"/>
              <a:t>Pablo D. Rodríguez</a:t>
            </a:r>
          </a:p>
          <a:p>
            <a:r>
              <a:rPr lang="es-AR" sz="1400" dirty="0" smtClean="0"/>
              <a:t>Coordinador General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670" y="1302469"/>
            <a:ext cx="5984875" cy="614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58326" y="1916832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b="1" dirty="0">
                <a:solidFill>
                  <a:srgbClr val="1F497D">
                    <a:lumMod val="50000"/>
                  </a:srgbClr>
                </a:solidFill>
              </a:rPr>
              <a:t>SIMPOSIO </a:t>
            </a:r>
            <a:r>
              <a:rPr lang="es-AR" b="1" dirty="0" smtClean="0">
                <a:solidFill>
                  <a:srgbClr val="1F497D">
                    <a:lumMod val="50000"/>
                  </a:srgbClr>
                </a:solidFill>
              </a:rPr>
              <a:t>GADOR </a:t>
            </a:r>
            <a:endParaRPr lang="es-AR" b="1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1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773832"/>
            <a:ext cx="8229600" cy="854968"/>
          </a:xfrm>
        </p:spPr>
        <p:txBody>
          <a:bodyPr/>
          <a:lstStyle/>
          <a:p>
            <a:pPr algn="l"/>
            <a:r>
              <a:rPr lang="es-AR" dirty="0" smtClean="0"/>
              <a:t>PARTICIPANTES</a:t>
            </a:r>
            <a:endParaRPr lang="es-AR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903" y="3734767"/>
            <a:ext cx="2286521" cy="2286521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19064"/>
            <a:ext cx="1714500" cy="2286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7 Rectángulo redondeado"/>
          <p:cNvSpPr/>
          <p:nvPr/>
        </p:nvSpPr>
        <p:spPr>
          <a:xfrm>
            <a:off x="2267744" y="1772816"/>
            <a:ext cx="3456384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rgbClr val="002060"/>
                </a:solidFill>
              </a:rPr>
              <a:t>Dr. Pablo D. Rodríguez</a:t>
            </a:r>
          </a:p>
          <a:p>
            <a:pPr algn="ctr"/>
            <a:r>
              <a:rPr lang="es-AR" dirty="0" smtClean="0">
                <a:solidFill>
                  <a:srgbClr val="002060"/>
                </a:solidFill>
              </a:rPr>
              <a:t>Coordinador General</a:t>
            </a:r>
            <a:endParaRPr lang="es-AR" dirty="0">
              <a:solidFill>
                <a:srgbClr val="002060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55776" y="4962872"/>
            <a:ext cx="3456384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rgbClr val="002060"/>
                </a:solidFill>
              </a:rPr>
              <a:t>Prof. Dr. Mario Bendersky</a:t>
            </a:r>
          </a:p>
          <a:p>
            <a:pPr algn="ctr"/>
            <a:r>
              <a:rPr lang="es-AR" dirty="0" smtClean="0">
                <a:solidFill>
                  <a:srgbClr val="002060"/>
                </a:solidFill>
              </a:rPr>
              <a:t>Coordinador Adjunto</a:t>
            </a:r>
            <a:endParaRPr lang="es-A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4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773832"/>
            <a:ext cx="8229600" cy="1143000"/>
          </a:xfrm>
        </p:spPr>
        <p:txBody>
          <a:bodyPr/>
          <a:lstStyle/>
          <a:p>
            <a:pPr algn="l"/>
            <a:r>
              <a:rPr lang="es-AR" sz="2800" dirty="0" smtClean="0"/>
              <a:t>PARTICIPANTES </a:t>
            </a:r>
            <a:br>
              <a:rPr lang="es-AR" sz="2800" dirty="0" smtClean="0"/>
            </a:br>
            <a:r>
              <a:rPr lang="es-AR" sz="2800" dirty="0" smtClean="0"/>
              <a:t>Coordinadores de Capítulos</a:t>
            </a:r>
            <a:endParaRPr lang="es-AR" sz="2800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20" y="1882463"/>
            <a:ext cx="1368000" cy="136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44" y="1882463"/>
            <a:ext cx="1368000" cy="136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984" y="1882463"/>
            <a:ext cx="1026000" cy="136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9 Imagen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448" y="1882464"/>
            <a:ext cx="1944000" cy="136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10 Imagen"/>
          <p:cNvPicPr preferRelativeResize="0"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4" y="4077224"/>
            <a:ext cx="1908000" cy="136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132" y="4077072"/>
            <a:ext cx="1368000" cy="136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351" y="4077072"/>
            <a:ext cx="1368000" cy="136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14 Rectángulo redondeado"/>
          <p:cNvSpPr/>
          <p:nvPr/>
        </p:nvSpPr>
        <p:spPr>
          <a:xfrm>
            <a:off x="107504" y="3356992"/>
            <a:ext cx="2052000" cy="47563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solidFill>
                  <a:srgbClr val="002060"/>
                </a:solidFill>
              </a:rPr>
              <a:t>Dra. Carol Kotliar</a:t>
            </a:r>
          </a:p>
          <a:p>
            <a:pPr algn="ctr"/>
            <a:r>
              <a:rPr lang="es-AR" sz="1400" dirty="0" smtClean="0">
                <a:solidFill>
                  <a:srgbClr val="002060"/>
                </a:solidFill>
              </a:rPr>
              <a:t>Capítulo 1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2267744" y="3356992"/>
            <a:ext cx="2052000" cy="47563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solidFill>
                  <a:srgbClr val="002060"/>
                </a:solidFill>
              </a:rPr>
              <a:t>Dr. Gustavo Caruso</a:t>
            </a:r>
          </a:p>
          <a:p>
            <a:pPr algn="ctr"/>
            <a:r>
              <a:rPr lang="es-AR" sz="1400" dirty="0" smtClean="0">
                <a:solidFill>
                  <a:srgbClr val="002060"/>
                </a:solidFill>
              </a:rPr>
              <a:t>Capítulo 2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4427984" y="3356992"/>
            <a:ext cx="2052000" cy="47563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solidFill>
                  <a:srgbClr val="002060"/>
                </a:solidFill>
              </a:rPr>
              <a:t>Dr. Diego Nannini</a:t>
            </a:r>
          </a:p>
          <a:p>
            <a:pPr algn="ctr"/>
            <a:r>
              <a:rPr lang="es-AR" sz="1400" dirty="0" smtClean="0">
                <a:solidFill>
                  <a:srgbClr val="002060"/>
                </a:solidFill>
              </a:rPr>
              <a:t>Capítulo 3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6624456" y="3356992"/>
            <a:ext cx="2052000" cy="47563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solidFill>
                  <a:srgbClr val="002060"/>
                </a:solidFill>
              </a:rPr>
              <a:t>Dr. Alejandro De Cerchio</a:t>
            </a:r>
          </a:p>
          <a:p>
            <a:pPr algn="ctr"/>
            <a:r>
              <a:rPr lang="es-AR" sz="1400" dirty="0" smtClean="0">
                <a:solidFill>
                  <a:srgbClr val="002060"/>
                </a:solidFill>
              </a:rPr>
              <a:t>Capítulo 4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07504" y="5517232"/>
            <a:ext cx="2052000" cy="47563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solidFill>
                  <a:srgbClr val="002060"/>
                </a:solidFill>
              </a:rPr>
              <a:t>Dr. Felipe Martínez</a:t>
            </a:r>
          </a:p>
          <a:p>
            <a:pPr algn="ctr"/>
            <a:r>
              <a:rPr lang="es-AR" sz="1400" dirty="0" smtClean="0">
                <a:solidFill>
                  <a:srgbClr val="002060"/>
                </a:solidFill>
              </a:rPr>
              <a:t>Capítulo 5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2267744" y="5517232"/>
            <a:ext cx="2052000" cy="47563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solidFill>
                  <a:srgbClr val="002060"/>
                </a:solidFill>
              </a:rPr>
              <a:t>Dr. Martín Salazar</a:t>
            </a:r>
          </a:p>
          <a:p>
            <a:pPr algn="ctr"/>
            <a:r>
              <a:rPr lang="es-AR" sz="1400" dirty="0" smtClean="0">
                <a:solidFill>
                  <a:srgbClr val="002060"/>
                </a:solidFill>
              </a:rPr>
              <a:t>Capítulo 6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4427984" y="5517232"/>
            <a:ext cx="2052000" cy="47563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solidFill>
                  <a:srgbClr val="002060"/>
                </a:solidFill>
              </a:rPr>
              <a:t>Dr. Alberto Villamil</a:t>
            </a:r>
          </a:p>
          <a:p>
            <a:pPr algn="ctr"/>
            <a:r>
              <a:rPr lang="es-AR" sz="1400" dirty="0" smtClean="0">
                <a:solidFill>
                  <a:srgbClr val="002060"/>
                </a:solidFill>
              </a:rPr>
              <a:t>Capítulo 7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6624456" y="5517232"/>
            <a:ext cx="2052000" cy="47563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solidFill>
                  <a:srgbClr val="002060"/>
                </a:solidFill>
              </a:rPr>
              <a:t>Dr. Marcos Marín</a:t>
            </a:r>
          </a:p>
          <a:p>
            <a:pPr algn="ctr"/>
            <a:r>
              <a:rPr lang="es-AR" sz="1400" dirty="0" smtClean="0">
                <a:solidFill>
                  <a:srgbClr val="002060"/>
                </a:solidFill>
              </a:rPr>
              <a:t>Capítulo 8</a:t>
            </a:r>
            <a:endParaRPr lang="es-AR" sz="1400" dirty="0">
              <a:solidFill>
                <a:srgbClr val="002060"/>
              </a:solidFill>
            </a:endParaRP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952" y="4077072"/>
            <a:ext cx="1381547" cy="136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952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836712"/>
            <a:ext cx="8229600" cy="634082"/>
          </a:xfrm>
        </p:spPr>
        <p:txBody>
          <a:bodyPr/>
          <a:lstStyle/>
          <a:p>
            <a:pPr algn="l"/>
            <a:r>
              <a:rPr lang="es-AR" sz="2800" dirty="0" smtClean="0"/>
              <a:t>Colaboradores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038600" cy="4525963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 anchor="ctr">
            <a:normAutofit fontScale="62500" lnSpcReduction="20000"/>
          </a:bodyPr>
          <a:lstStyle/>
          <a:p>
            <a:pPr lvl="0">
              <a:buClr>
                <a:srgbClr val="FF0000"/>
              </a:buClr>
            </a:pPr>
            <a:r>
              <a:rPr lang="it-IT" i="1" dirty="0"/>
              <a:t>Dr. José Alfie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Dr. Marcos Baroni (Córdoba)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Dra. Laura Brandani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Dra. Fabiana Calabria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Dra. Daniela Cianfagna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Dra. Andrea Corrales Barboza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Dra. Paula Cuffaro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Dr. Alejandro Delucchi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pt-BR" i="1" dirty="0"/>
              <a:t>Dra. Mónica G. Díaz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Dra. Ana Di Leva (Buenos Aires)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Diego Fernández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Pedro Forcada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Sergio González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Pedro </a:t>
            </a:r>
            <a:r>
              <a:rPr lang="es-AR" i="1" dirty="0" err="1"/>
              <a:t>Grosse</a:t>
            </a:r>
            <a:r>
              <a:rPr lang="es-AR" i="1" dirty="0"/>
              <a:t> (Tucumán</a:t>
            </a:r>
            <a:r>
              <a:rPr lang="es-AR" i="1" dirty="0" smtClean="0"/>
              <a:t>)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70512" y="1412776"/>
            <a:ext cx="4038600" cy="4525963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 anchor="ctr">
            <a:normAutofit fontScale="62500" lnSpcReduction="20000"/>
          </a:bodyPr>
          <a:lstStyle/>
          <a:p>
            <a:pPr lvl="0">
              <a:buClr>
                <a:srgbClr val="FF0000"/>
              </a:buClr>
            </a:pPr>
            <a:r>
              <a:rPr lang="it-IT" i="1" dirty="0"/>
              <a:t>Dr. Daniel La Greca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Carlos </a:t>
            </a:r>
            <a:r>
              <a:rPr lang="es-AR" i="1" dirty="0" err="1"/>
              <a:t>March</a:t>
            </a:r>
            <a:r>
              <a:rPr lang="es-AR" i="1" dirty="0"/>
              <a:t> (La Plata)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Diego Martínez (Córdoba)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Dra. Margarita Morales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Sebastián Obregón (Buenos Aires)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Marcelo </a:t>
            </a:r>
            <a:r>
              <a:rPr lang="es-AR" i="1" dirty="0" err="1"/>
              <a:t>Orias</a:t>
            </a:r>
            <a:r>
              <a:rPr lang="es-AR" i="1" dirty="0"/>
              <a:t> (Córdoba)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pt-BR" i="1" dirty="0"/>
              <a:t>Dra. Olga B. </a:t>
            </a:r>
            <a:r>
              <a:rPr lang="pt-BR" i="1" dirty="0" err="1"/>
              <a:t>Páez</a:t>
            </a:r>
            <a:r>
              <a:rPr lang="pt-BR" i="1" dirty="0"/>
              <a:t>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Dra. Mariana Pérez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Dr. Juan </a:t>
            </a:r>
            <a:r>
              <a:rPr lang="es-AR" i="1" dirty="0" err="1"/>
              <a:t>Pezzi</a:t>
            </a:r>
            <a:r>
              <a:rPr lang="es-AR" i="1" dirty="0"/>
              <a:t>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s-AR" i="1" dirty="0"/>
              <a:t>Dra. </a:t>
            </a:r>
            <a:r>
              <a:rPr lang="es-AR" i="1" dirty="0" err="1"/>
              <a:t>Jorgelina</a:t>
            </a:r>
            <a:r>
              <a:rPr lang="es-AR" i="1" dirty="0"/>
              <a:t> Presta </a:t>
            </a:r>
            <a:r>
              <a:rPr lang="it-IT" i="1" dirty="0"/>
              <a:t>(Rosario)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Dr. Nicolás Renna (Mendoza)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it-IT" i="1" dirty="0"/>
              <a:t>Dr. Miguel Schiavone (CABA)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n-US" i="1" dirty="0"/>
              <a:t>Dr. Diego </a:t>
            </a:r>
            <a:r>
              <a:rPr lang="en-US" i="1" dirty="0" err="1"/>
              <a:t>Stisman</a:t>
            </a:r>
            <a:r>
              <a:rPr lang="en-US" i="1" dirty="0"/>
              <a:t> (Tucumán)</a:t>
            </a:r>
            <a:endParaRPr lang="es-AR" dirty="0"/>
          </a:p>
          <a:p>
            <a:pPr lvl="0">
              <a:buClr>
                <a:srgbClr val="FF0000"/>
              </a:buClr>
            </a:pPr>
            <a:r>
              <a:rPr lang="en-US" i="1" dirty="0" err="1"/>
              <a:t>Dra</a:t>
            </a:r>
            <a:r>
              <a:rPr lang="en-US" i="1" dirty="0"/>
              <a:t>. Judith </a:t>
            </a:r>
            <a:r>
              <a:rPr lang="en-US" i="1" dirty="0" err="1"/>
              <a:t>Zilberman</a:t>
            </a:r>
            <a:r>
              <a:rPr lang="en-US" i="1" dirty="0"/>
              <a:t> (CABA</a:t>
            </a:r>
            <a:r>
              <a:rPr lang="en-US" i="1" dirty="0" smtClean="0"/>
              <a:t>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4436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07504" y="836712"/>
            <a:ext cx="8229600" cy="850106"/>
          </a:xfrm>
        </p:spPr>
        <p:txBody>
          <a:bodyPr/>
          <a:lstStyle/>
          <a:p>
            <a:pPr algn="l"/>
            <a:r>
              <a:rPr lang="es-AR" dirty="0" smtClean="0"/>
              <a:t>Consejo Asesor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899591" y="1628800"/>
            <a:ext cx="7200801" cy="4104456"/>
          </a:xfr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>
              <a:buClr>
                <a:srgbClr val="FF0000"/>
              </a:buClr>
            </a:pPr>
            <a:r>
              <a:rPr lang="es-AR" sz="3600" b="1" dirty="0">
                <a:solidFill>
                  <a:srgbClr val="002060"/>
                </a:solidFill>
                <a:latin typeface="Trebuchet MS" panose="020B0603020202020204" pitchFamily="34" charset="0"/>
              </a:rPr>
              <a:t>Dr. Fernando Filippini</a:t>
            </a:r>
          </a:p>
          <a:p>
            <a:pPr marL="0">
              <a:buClr>
                <a:srgbClr val="FF0000"/>
              </a:buClr>
            </a:pPr>
            <a:r>
              <a:rPr lang="es-AR" sz="3600" b="1" dirty="0">
                <a:solidFill>
                  <a:srgbClr val="002060"/>
                </a:solidFill>
                <a:latin typeface="Trebuchet MS" panose="020B0603020202020204" pitchFamily="34" charset="0"/>
              </a:rPr>
              <a:t>Dr. Hernán Gómez Llambí</a:t>
            </a:r>
          </a:p>
          <a:p>
            <a:pPr marL="0">
              <a:buClr>
                <a:srgbClr val="FF0000"/>
              </a:buClr>
            </a:pPr>
            <a:r>
              <a:rPr lang="es-AR" sz="3600" b="1" dirty="0">
                <a:solidFill>
                  <a:srgbClr val="002060"/>
                </a:solidFill>
                <a:latin typeface="Trebuchet MS" panose="020B0603020202020204" pitchFamily="34" charset="0"/>
              </a:rPr>
              <a:t>Dr. Felipe Inserra</a:t>
            </a:r>
          </a:p>
          <a:p>
            <a:pPr marL="0">
              <a:buClr>
                <a:srgbClr val="FF0000"/>
              </a:buClr>
            </a:pPr>
            <a:r>
              <a:rPr lang="es-AR" sz="3600" b="1" dirty="0">
                <a:solidFill>
                  <a:srgbClr val="002060"/>
                </a:solidFill>
                <a:latin typeface="Trebuchet MS" panose="020B0603020202020204" pitchFamily="34" charset="0"/>
              </a:rPr>
              <a:t>Dr. Daniel Piskorz</a:t>
            </a:r>
          </a:p>
          <a:p>
            <a:pPr marL="0">
              <a:buClr>
                <a:srgbClr val="FF0000"/>
              </a:buClr>
            </a:pPr>
            <a:r>
              <a:rPr lang="es-AR" sz="3600" b="1" dirty="0">
                <a:solidFill>
                  <a:srgbClr val="002060"/>
                </a:solidFill>
                <a:latin typeface="Trebuchet MS" panose="020B0603020202020204" pitchFamily="34" charset="0"/>
              </a:rPr>
              <a:t>Dr. Gabriel Waisman</a:t>
            </a:r>
          </a:p>
        </p:txBody>
      </p:sp>
    </p:spTree>
    <p:extLst>
      <p:ext uri="{BB962C8B-B14F-4D97-AF65-F5344CB8AC3E}">
        <p14:creationId xmlns:p14="http://schemas.microsoft.com/office/powerpoint/2010/main" val="175601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496" y="759842"/>
            <a:ext cx="8229600" cy="868958"/>
          </a:xfrm>
        </p:spPr>
        <p:txBody>
          <a:bodyPr/>
          <a:lstStyle/>
          <a:p>
            <a:pPr algn="l"/>
            <a:r>
              <a:rPr lang="es-AR" dirty="0" smtClean="0"/>
              <a:t>Índice temático</a:t>
            </a:r>
            <a:endParaRPr lang="es-AR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916606777"/>
              </p:ext>
            </p:extLst>
          </p:nvPr>
        </p:nvGraphicFramePr>
        <p:xfrm>
          <a:off x="611560" y="1741264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3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496" y="759842"/>
            <a:ext cx="8229600" cy="868958"/>
          </a:xfrm>
        </p:spPr>
        <p:txBody>
          <a:bodyPr/>
          <a:lstStyle/>
          <a:p>
            <a:pPr algn="l"/>
            <a:r>
              <a:rPr lang="es-AR" dirty="0" smtClean="0"/>
              <a:t>Índice temático</a:t>
            </a:r>
            <a:endParaRPr lang="es-AR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238864344"/>
              </p:ext>
            </p:extLst>
          </p:nvPr>
        </p:nvGraphicFramePr>
        <p:xfrm>
          <a:off x="611560" y="1741264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78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2935"/>
            <a:ext cx="4057650" cy="5686425"/>
          </a:xfrm>
          <a:prstGeom prst="rect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427984" y="2924944"/>
            <a:ext cx="4044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600" dirty="0" smtClean="0">
                <a:solidFill>
                  <a:srgbClr val="002060"/>
                </a:solidFill>
                <a:latin typeface="Lucida Handwriting" panose="03010101010101010101" pitchFamily="66" charset="0"/>
              </a:rPr>
              <a:t>“ Con ustedes, </a:t>
            </a:r>
          </a:p>
          <a:p>
            <a:r>
              <a:rPr lang="es-AR" sz="3600" dirty="0">
                <a:solidFill>
                  <a:srgbClr val="002060"/>
                </a:solidFill>
                <a:latin typeface="Lucida Handwriting" panose="03010101010101010101" pitchFamily="66" charset="0"/>
              </a:rPr>
              <a:t>l</a:t>
            </a:r>
            <a:r>
              <a:rPr lang="es-AR" sz="3600" dirty="0" smtClean="0">
                <a:solidFill>
                  <a:srgbClr val="002060"/>
                </a:solidFill>
                <a:latin typeface="Lucida Handwriting" panose="03010101010101010101" pitchFamily="66" charset="0"/>
              </a:rPr>
              <a:t>os intérpretes”</a:t>
            </a:r>
            <a:endParaRPr lang="es-AR" sz="3600" dirty="0">
              <a:solidFill>
                <a:srgbClr val="00206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475</Words>
  <Application>Microsoft Macintosh PowerPoint</Application>
  <PresentationFormat>Presentación en pantalla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1_Tema de Office</vt:lpstr>
      <vt:lpstr>TOMA DE POSICIÓN SAHA Rol actual de los betabloqueantes en la  hipertensión arterial</vt:lpstr>
      <vt:lpstr>PARTICIPANTES</vt:lpstr>
      <vt:lpstr>PARTICIPANTES  Coordinadores de Capítulos</vt:lpstr>
      <vt:lpstr>Colaboradores</vt:lpstr>
      <vt:lpstr>Consejo Asesor</vt:lpstr>
      <vt:lpstr>Índice temático</vt:lpstr>
      <vt:lpstr>Índice temático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 drogas con el poder de la evidencia</dc:title>
  <dc:creator>PDR</dc:creator>
  <cp:lastModifiedBy>Judith Zilberman</cp:lastModifiedBy>
  <cp:revision>18</cp:revision>
  <dcterms:created xsi:type="dcterms:W3CDTF">2016-03-11T15:28:45Z</dcterms:created>
  <dcterms:modified xsi:type="dcterms:W3CDTF">2016-07-11T00:07:28Z</dcterms:modified>
</cp:coreProperties>
</file>